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73" r:id="rId9"/>
    <p:sldId id="275" r:id="rId10"/>
    <p:sldId id="277" r:id="rId11"/>
    <p:sldId id="276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6632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помочь ребенку успешно сдать ОГЭ</a:t>
            </a:r>
          </a:p>
        </p:txBody>
      </p:sp>
      <p:pic>
        <p:nvPicPr>
          <p:cNvPr id="4" name="Рисунок 3" descr="C:\Users\user\Pictures\novosti-nauki-6gridhostedcoukwp-contentuploads201405dealing-with-exam-stress-600x35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48" y="2276872"/>
            <a:ext cx="7011104" cy="41783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764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Накануне экзамена</a:t>
            </a:r>
          </a:p>
          <a:p>
            <a:pPr algn="ctr"/>
            <a:endParaRPr lang="ru-RU" sz="4400" b="1" dirty="0"/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smtClean="0"/>
              <a:t>Проследите, чтобы ребенок хорошо отдохнул и выспался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smtClean="0"/>
              <a:t>Перед экзаменом дайте ребенку шоколадку – глюкоза стимулирует мозговую деятельность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smtClean="0"/>
              <a:t>Скажите своему ребенку, что он самый любимый и у него все получится!</a:t>
            </a:r>
            <a:endParaRPr lang="ru-RU" sz="2800" dirty="0"/>
          </a:p>
        </p:txBody>
      </p:sp>
      <p:pic>
        <p:nvPicPr>
          <p:cNvPr id="5122" name="Picture 2" descr="F:\Картинки\ege2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4110764"/>
            <a:ext cx="6000750" cy="270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85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9144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После экзамена</a:t>
            </a:r>
          </a:p>
          <a:p>
            <a:pPr algn="ctr"/>
            <a:endParaRPr lang="ru-RU" sz="4400" b="1" dirty="0"/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/>
              <a:t>Не надо анализировать ситуацию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/>
              <a:t>Не тревожьтесь о количестве баллов, и не критикуйте ребенка.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/>
              <a:t>После экзамена ребенок нуждается в </a:t>
            </a:r>
            <a:r>
              <a:rPr lang="ru-RU" sz="2800" dirty="0" smtClean="0"/>
              <a:t>отдыхе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/>
              <a:t>Похвалите ребенка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/>
              <a:t>Покажите, что вы верите что все будет хорошо!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4385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Желаю успеха!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Картинки\d53221c017996ce8d2371994bbac5bf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1758300"/>
            <a:ext cx="7560840" cy="50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89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92696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Чем </a:t>
            </a:r>
            <a:r>
              <a:rPr lang="ru-RU" sz="2800" b="1" dirty="0">
                <a:solidFill>
                  <a:srgbClr val="FF0000"/>
                </a:solidFill>
              </a:rPr>
              <a:t>для вас является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Государственная </a:t>
            </a:r>
            <a:r>
              <a:rPr lang="ru-RU" sz="2800" b="1" dirty="0">
                <a:solidFill>
                  <a:srgbClr val="FF0000"/>
                </a:solidFill>
              </a:rPr>
              <a:t>итоговая аттестация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?</a:t>
            </a:r>
          </a:p>
          <a:p>
            <a:endParaRPr lang="ru-RU" sz="2800" dirty="0"/>
          </a:p>
          <a:p>
            <a:r>
              <a:rPr lang="ru-RU" sz="2800" dirty="0"/>
              <a:t>1</a:t>
            </a:r>
            <a:r>
              <a:rPr lang="ru-RU" sz="2800" dirty="0" smtClean="0"/>
              <a:t>. Опасность, страх</a:t>
            </a:r>
            <a:r>
              <a:rPr lang="ru-RU" sz="2800" dirty="0"/>
              <a:t>, волнение, стресс, </a:t>
            </a:r>
            <a:r>
              <a:rPr lang="ru-RU" sz="2800" dirty="0" smtClean="0"/>
              <a:t>нервы, страшный сон.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2. </a:t>
            </a:r>
            <a:r>
              <a:rPr lang="ru-RU" sz="2800" dirty="0" smtClean="0"/>
              <a:t>Проверка </a:t>
            </a:r>
            <a:r>
              <a:rPr lang="ru-RU" sz="2800" dirty="0"/>
              <a:t>знаний.</a:t>
            </a:r>
            <a:br>
              <a:rPr lang="ru-RU" sz="2800" dirty="0"/>
            </a:br>
            <a:r>
              <a:rPr lang="ru-RU" sz="2800" dirty="0"/>
              <a:t>3. </a:t>
            </a:r>
            <a:r>
              <a:rPr lang="ru-RU" sz="2800" dirty="0" smtClean="0"/>
              <a:t>Начало </a:t>
            </a:r>
            <a:r>
              <a:rPr lang="ru-RU" sz="2800" dirty="0"/>
              <a:t>взрослой жизни.</a:t>
            </a:r>
            <a:br>
              <a:rPr lang="ru-RU" sz="2800" dirty="0"/>
            </a:br>
            <a:r>
              <a:rPr lang="ru-RU" sz="2800" dirty="0"/>
              <a:t>4. </a:t>
            </a:r>
            <a:r>
              <a:rPr lang="ru-RU" sz="2800" dirty="0" smtClean="0"/>
              <a:t>Дорога </a:t>
            </a:r>
            <a:r>
              <a:rPr lang="ru-RU" sz="2800" dirty="0"/>
              <a:t>в будущее.</a:t>
            </a:r>
            <a:br>
              <a:rPr lang="ru-RU" sz="2800" dirty="0"/>
            </a:br>
            <a:r>
              <a:rPr lang="ru-RU" sz="2800" dirty="0"/>
              <a:t>5. </a:t>
            </a:r>
            <a:r>
              <a:rPr lang="ru-RU" sz="2800" dirty="0" smtClean="0"/>
              <a:t>Просто </a:t>
            </a:r>
            <a:r>
              <a:rPr lang="ru-RU" sz="2800" dirty="0"/>
              <a:t>жизненный этап, просто экзамен.</a:t>
            </a:r>
          </a:p>
        </p:txBody>
      </p:sp>
    </p:spTree>
    <p:extLst>
      <p:ext uri="{BB962C8B-B14F-4D97-AF65-F5344CB8AC3E}">
        <p14:creationId xmlns:p14="http://schemas.microsoft.com/office/powerpoint/2010/main" val="261496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083" y="476672"/>
            <a:ext cx="892899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/>
              <a:t>Уверены в успешной сдаче экзаменов – 6</a:t>
            </a:r>
            <a:r>
              <a:rPr lang="en-US" sz="2800" b="1" dirty="0" smtClean="0"/>
              <a:t>8% </a:t>
            </a:r>
            <a:r>
              <a:rPr lang="ru-RU" sz="2800" b="1" dirty="0" smtClean="0"/>
              <a:t>школьников.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2800" b="1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/>
              <a:t>Из школьных предметов больше всего боятся сдавать - математику и обществознание.</a:t>
            </a:r>
          </a:p>
          <a:p>
            <a:endParaRPr lang="ru-RU" sz="28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/>
              <a:t>Что </a:t>
            </a:r>
            <a:r>
              <a:rPr lang="ru-RU" sz="2800" b="1" dirty="0"/>
              <a:t>будет, если вы узнаете, что не сдали ? </a:t>
            </a:r>
            <a:endParaRPr lang="ru-RU" sz="2800" b="1" dirty="0" smtClean="0"/>
          </a:p>
          <a:p>
            <a:endParaRPr lang="ru-RU" sz="2800" b="1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Пересдам</a:t>
            </a:r>
            <a:r>
              <a:rPr lang="ru-RU" sz="2800" dirty="0"/>
              <a:t> </a:t>
            </a:r>
            <a:r>
              <a:rPr lang="ru-RU" sz="2800" dirty="0" smtClean="0"/>
              <a:t>(47</a:t>
            </a:r>
            <a:r>
              <a:rPr lang="en-US" sz="2800" dirty="0" smtClean="0"/>
              <a:t>%)</a:t>
            </a:r>
            <a:endParaRPr lang="ru-RU" sz="2800" dirty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Расстроюсь, впаду в депрессию (</a:t>
            </a:r>
            <a:r>
              <a:rPr lang="en-US" sz="2800" dirty="0" smtClean="0"/>
              <a:t>17%)</a:t>
            </a:r>
          </a:p>
          <a:p>
            <a:pPr marL="457200" indent="-457200">
              <a:buFontTx/>
              <a:buChar char="-"/>
            </a:pPr>
            <a:r>
              <a:rPr lang="ru-RU" sz="2800" dirty="0" smtClean="0"/>
              <a:t>Родители меня выгонят    из дома (9</a:t>
            </a:r>
            <a:r>
              <a:rPr lang="en-US" sz="2800" dirty="0" smtClean="0"/>
              <a:t>%)</a:t>
            </a:r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Ничего, это не самое страшное </a:t>
            </a:r>
            <a:r>
              <a:rPr lang="en-US" sz="2800" dirty="0" smtClean="0"/>
              <a:t>(</a:t>
            </a:r>
            <a:r>
              <a:rPr lang="ru-RU" sz="2800" dirty="0" smtClean="0"/>
              <a:t>7%)</a:t>
            </a:r>
          </a:p>
          <a:p>
            <a:pPr marL="457200" indent="-457200">
              <a:buFontTx/>
              <a:buChar char="-"/>
            </a:pPr>
            <a:r>
              <a:rPr lang="ru-RU" sz="2800" dirty="0"/>
              <a:t>Мысли о </a:t>
            </a:r>
            <a:r>
              <a:rPr lang="ru-RU" sz="2800" dirty="0" smtClean="0"/>
              <a:t>суициде</a:t>
            </a:r>
            <a:endParaRPr lang="ru-RU" sz="2800" dirty="0"/>
          </a:p>
        </p:txBody>
      </p:sp>
      <p:pic>
        <p:nvPicPr>
          <p:cNvPr id="1026" name="Picture 2" descr="F:\Картинки\9207_html_m3ac84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077072"/>
            <a:ext cx="1762125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17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268" y="476672"/>
            <a:ext cx="89289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Результаты диагностики уровня тревожности</a:t>
            </a:r>
          </a:p>
          <a:p>
            <a:endParaRPr lang="ru-RU" sz="4000" b="1" dirty="0"/>
          </a:p>
          <a:p>
            <a:pPr marL="571500" indent="-571500">
              <a:buFont typeface="Wingdings" pitchFamily="2" charset="2"/>
              <a:buChar char="Ø"/>
            </a:pPr>
            <a:r>
              <a:rPr lang="ru-RU" sz="4000" dirty="0"/>
              <a:t>Повышенный уровень </a:t>
            </a:r>
            <a:r>
              <a:rPr lang="ru-RU" sz="4000" dirty="0" smtClean="0"/>
              <a:t>тревожности показали 37% учащихся.</a:t>
            </a:r>
          </a:p>
          <a:p>
            <a:pPr marL="571500" indent="-571500">
              <a:buFont typeface="Wingdings" pitchFamily="2" charset="2"/>
              <a:buChar char="Ø"/>
            </a:pPr>
            <a:endParaRPr lang="ru-RU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ru-RU" sz="4000" dirty="0"/>
              <a:t>Высокий уровень </a:t>
            </a:r>
            <a:r>
              <a:rPr lang="ru-RU" sz="4000" dirty="0" smtClean="0"/>
              <a:t>тревожности показали </a:t>
            </a:r>
            <a:r>
              <a:rPr lang="ru-RU" sz="4000" dirty="0"/>
              <a:t>5% учащихся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3942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15498"/>
            <a:ext cx="892899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Поведение родителей</a:t>
            </a:r>
          </a:p>
          <a:p>
            <a:pPr algn="ctr"/>
            <a:endParaRPr lang="ru-RU" sz="4800" dirty="0">
              <a:latin typeface="+mj-lt"/>
              <a:cs typeface="Times New Roman" pitchFamily="18" charset="0"/>
            </a:endParaRPr>
          </a:p>
          <a:p>
            <a:pPr marL="685800" indent="-685800">
              <a:buFont typeface="Wingdings" pitchFamily="2" charset="2"/>
              <a:buChar char="§"/>
            </a:pPr>
            <a:r>
              <a:rPr lang="ru-RU" sz="2800" dirty="0" smtClean="0">
                <a:latin typeface="+mj-lt"/>
                <a:cs typeface="Times New Roman" pitchFamily="18" charset="0"/>
              </a:rPr>
              <a:t>Не повышайте тревожность ребенка.</a:t>
            </a:r>
          </a:p>
          <a:p>
            <a:pPr marL="685800" indent="-685800">
              <a:buFont typeface="Wingdings" pitchFamily="2" charset="2"/>
              <a:buChar char="§"/>
            </a:pPr>
            <a:r>
              <a:rPr lang="ru-RU" sz="2800" dirty="0" smtClean="0">
                <a:latin typeface="+mj-lt"/>
                <a:cs typeface="Times New Roman" pitchFamily="18" charset="0"/>
              </a:rPr>
              <a:t>Не запугивайте ребенка.</a:t>
            </a:r>
          </a:p>
          <a:p>
            <a:pPr marL="685800" indent="-685800">
              <a:buFont typeface="Wingdings" pitchFamily="2" charset="2"/>
              <a:buChar char="§"/>
            </a:pPr>
            <a:r>
              <a:rPr lang="ru-RU" sz="2800" dirty="0"/>
              <a:t>Н</a:t>
            </a:r>
            <a:r>
              <a:rPr lang="ru-RU" sz="2800" dirty="0" smtClean="0"/>
              <a:t>е </a:t>
            </a:r>
            <a:r>
              <a:rPr lang="ru-RU" sz="2800" dirty="0"/>
              <a:t>напоминайте ему о сложности и ответственности предстоящих </a:t>
            </a:r>
            <a:r>
              <a:rPr lang="ru-RU" sz="2800" dirty="0" smtClean="0"/>
              <a:t>экзаменов.</a:t>
            </a:r>
          </a:p>
          <a:p>
            <a:pPr marL="685800" indent="-685800">
              <a:buFont typeface="Wingdings" pitchFamily="2" charset="2"/>
              <a:buChar char="§"/>
            </a:pPr>
            <a:r>
              <a:rPr lang="ru-RU" sz="2800" dirty="0"/>
              <a:t>Подбадривайте детей, </a:t>
            </a:r>
            <a:r>
              <a:rPr lang="ru-RU" sz="2800" dirty="0" smtClean="0"/>
              <a:t>хвалите.</a:t>
            </a:r>
          </a:p>
          <a:p>
            <a:pPr marL="685800" indent="-685800">
              <a:buFont typeface="Wingdings" pitchFamily="2" charset="2"/>
              <a:buChar char="§"/>
            </a:pPr>
            <a:r>
              <a:rPr lang="ru-RU" sz="2800" dirty="0" smtClean="0">
                <a:latin typeface="+mj-lt"/>
                <a:cs typeface="Times New Roman" pitchFamily="18" charset="0"/>
              </a:rPr>
              <a:t>Повышайте их уверенность в себе.</a:t>
            </a:r>
          </a:p>
          <a:p>
            <a:pPr marL="685800" indent="-685800">
              <a:buFont typeface="Wingdings" pitchFamily="2" charset="2"/>
              <a:buChar char="§"/>
            </a:pPr>
            <a:r>
              <a:rPr lang="ru-RU" sz="2800" dirty="0" smtClean="0">
                <a:latin typeface="+mj-lt"/>
                <a:cs typeface="Times New Roman" pitchFamily="18" charset="0"/>
              </a:rPr>
              <a:t>Следите за самочувствием ребенка.</a:t>
            </a:r>
            <a:endParaRPr lang="ru-RU" sz="2800" dirty="0">
              <a:latin typeface="+mj-lt"/>
              <a:cs typeface="Times New Roman" pitchFamily="18" charset="0"/>
            </a:endParaRPr>
          </a:p>
        </p:txBody>
      </p:sp>
      <p:pic>
        <p:nvPicPr>
          <p:cNvPr id="2050" name="Picture 2" descr="F:\Картинки\89651_html_m25749e5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44804"/>
            <a:ext cx="2880320" cy="259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9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144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Признаки стресса</a:t>
            </a:r>
          </a:p>
          <a:p>
            <a:pPr marL="571500" indent="-571500">
              <a:buFont typeface="Wingdings" pitchFamily="2" charset="2"/>
              <a:buChar char="§"/>
            </a:pPr>
            <a:endParaRPr lang="ru-RU" sz="4400" dirty="0"/>
          </a:p>
          <a:p>
            <a:pPr marL="571500" indent="-571500">
              <a:buFont typeface="Wingdings" pitchFamily="2" charset="2"/>
              <a:buChar char="Ø"/>
            </a:pPr>
            <a:r>
              <a:rPr lang="ru-RU" sz="3500" u="sng" dirty="0" smtClean="0"/>
              <a:t>Физические</a:t>
            </a:r>
            <a:r>
              <a:rPr lang="ru-RU" sz="3500" dirty="0" smtClean="0"/>
              <a:t> (усталость, слабость, нарушение сна, и др.)</a:t>
            </a:r>
          </a:p>
          <a:p>
            <a:pPr marL="571500" indent="-571500">
              <a:buFont typeface="Wingdings" pitchFamily="2" charset="2"/>
              <a:buChar char="Ø"/>
            </a:pPr>
            <a:endParaRPr lang="ru-RU" sz="3500" dirty="0" smtClean="0"/>
          </a:p>
          <a:p>
            <a:pPr marL="571500" indent="-571500">
              <a:buFont typeface="Wingdings" pitchFamily="2" charset="2"/>
              <a:buChar char="Ø"/>
            </a:pPr>
            <a:r>
              <a:rPr lang="ru-RU" sz="3500" u="sng" dirty="0" smtClean="0"/>
              <a:t>Эмоциональные</a:t>
            </a:r>
            <a:r>
              <a:rPr lang="ru-RU" sz="3500" dirty="0" smtClean="0"/>
              <a:t> (частые слезы, ночные кошмары, беспокойство, и др.)</a:t>
            </a:r>
          </a:p>
          <a:p>
            <a:pPr marL="571500" indent="-571500">
              <a:buFont typeface="Wingdings" pitchFamily="2" charset="2"/>
              <a:buChar char="Ø"/>
            </a:pPr>
            <a:endParaRPr lang="ru-RU" sz="3500" u="sng" dirty="0" smtClean="0"/>
          </a:p>
          <a:p>
            <a:pPr marL="571500" indent="-571500">
              <a:buFont typeface="Wingdings" pitchFamily="2" charset="2"/>
              <a:buChar char="Ø"/>
            </a:pPr>
            <a:r>
              <a:rPr lang="ru-RU" sz="3500" u="sng" dirty="0" smtClean="0"/>
              <a:t>Поведенческие</a:t>
            </a:r>
            <a:r>
              <a:rPr lang="ru-RU" sz="3500" dirty="0" smtClean="0"/>
              <a:t> (навязчивые движения, нервный смех, и др.)</a:t>
            </a:r>
            <a:endParaRPr lang="ru-RU" sz="3500" u="sng" dirty="0" smtClean="0"/>
          </a:p>
        </p:txBody>
      </p:sp>
    </p:spTree>
    <p:extLst>
      <p:ext uri="{BB962C8B-B14F-4D97-AF65-F5344CB8AC3E}">
        <p14:creationId xmlns:p14="http://schemas.microsoft.com/office/powerpoint/2010/main" val="42218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2494" y="369332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На этапе подготовки</a:t>
            </a:r>
            <a:endParaRPr lang="en-US" sz="4000" b="1" dirty="0" smtClean="0">
              <a:solidFill>
                <a:srgbClr val="FF0000"/>
              </a:solidFill>
              <a:latin typeface="+mj-lt"/>
              <a:cs typeface="Times New Roman" pitchFamily="18" charset="0"/>
            </a:endParaRPr>
          </a:p>
          <a:p>
            <a:endParaRPr lang="en-US" sz="4000" b="1" dirty="0" smtClean="0">
              <a:latin typeface="+mj-lt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>
                <a:latin typeface="+mj-lt"/>
                <a:cs typeface="Times New Roman" pitchFamily="18" charset="0"/>
              </a:rPr>
              <a:t>Не предъявляйте невыполнимых требований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>
                <a:latin typeface="+mj-lt"/>
                <a:cs typeface="Times New Roman" pitchFamily="18" charset="0"/>
              </a:rPr>
              <a:t>Учитывайте его индивидуальные особенности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>
                <a:latin typeface="+mj-lt"/>
                <a:cs typeface="Times New Roman" pitchFamily="18" charset="0"/>
              </a:rPr>
              <a:t>Обеспечьте удобное место для занятий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>
                <a:latin typeface="+mj-lt"/>
                <a:cs typeface="Times New Roman" pitchFamily="18" charset="0"/>
              </a:rPr>
              <a:t>Не допускайте перегрузок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>
                <a:latin typeface="+mj-lt"/>
                <a:cs typeface="Times New Roman" pitchFamily="18" charset="0"/>
              </a:rPr>
              <a:t>Контролируйте режим подготовки</a:t>
            </a:r>
            <a:endParaRPr lang="en-US" sz="2800" dirty="0" smtClean="0">
              <a:latin typeface="+mj-lt"/>
              <a:cs typeface="Times New Roman" pitchFamily="18" charset="0"/>
            </a:endParaRPr>
          </a:p>
          <a:p>
            <a:pPr algn="ctr"/>
            <a:endParaRPr lang="ru-RU" sz="4000" b="1" dirty="0">
              <a:latin typeface="+mj-lt"/>
              <a:cs typeface="Times New Roman" pitchFamily="18" charset="0"/>
            </a:endParaRPr>
          </a:p>
        </p:txBody>
      </p:sp>
      <p:pic>
        <p:nvPicPr>
          <p:cNvPr id="3075" name="Picture 3" descr="F:\Картинки\hello_html_m38dedf2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11885"/>
            <a:ext cx="3284984" cy="280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8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Питание ребенка</a:t>
            </a:r>
          </a:p>
          <a:p>
            <a:pPr algn="ctr"/>
            <a:endParaRPr lang="ru-RU" sz="4400" b="1" dirty="0"/>
          </a:p>
          <a:p>
            <a:endParaRPr lang="ru-RU" sz="2800" dirty="0"/>
          </a:p>
        </p:txBody>
      </p:sp>
      <p:pic>
        <p:nvPicPr>
          <p:cNvPr id="4098" name="Picture 2" descr="F:\Картинки\Правильное-здоровое-пита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90" y="1055349"/>
            <a:ext cx="8457019" cy="563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89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Ожидания выпускника</a:t>
            </a:r>
          </a:p>
          <a:p>
            <a:pPr algn="ctr"/>
            <a:endParaRPr lang="ru-RU" sz="4400" b="1" dirty="0"/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/>
              <a:t>Скорректируйте ожидания выпускника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/>
              <a:t>Не тревожьтесь о количестве баллов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/>
              <a:t>Помогите выбрать стратегию деятельности и реализовать её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/>
              <a:t>Внушайте оптимизм, уверенность в успешной сдаче экзаменов.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9833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529</TotalTime>
  <Words>312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Артур</dc:creator>
  <cp:lastModifiedBy>Коршунова Светлана Леонидовна</cp:lastModifiedBy>
  <cp:revision>39</cp:revision>
  <dcterms:created xsi:type="dcterms:W3CDTF">2016-10-18T21:45:22Z</dcterms:created>
  <dcterms:modified xsi:type="dcterms:W3CDTF">2022-12-06T06:48:42Z</dcterms:modified>
</cp:coreProperties>
</file>